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655C7A-B058-46DC-80E4-7332949CD22C}" v="1" dt="2026-09-28T16:05:29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4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Vincent" userId="3d79dba6eabd2814" providerId="LiveId" clId="{5408CF88-DAA3-4A73-AD93-2CA0CEA3ABF1}"/>
    <pc:docChg chg="custSel modSld">
      <pc:chgData name="Michael Vincent" userId="3d79dba6eabd2814" providerId="LiveId" clId="{5408CF88-DAA3-4A73-AD93-2CA0CEA3ABF1}" dt="2026-09-28T16:07:29.373" v="389" actId="20577"/>
      <pc:docMkLst>
        <pc:docMk/>
      </pc:docMkLst>
      <pc:sldChg chg="modSp mod">
        <pc:chgData name="Michael Vincent" userId="3d79dba6eabd2814" providerId="LiveId" clId="{5408CF88-DAA3-4A73-AD93-2CA0CEA3ABF1}" dt="2026-09-28T16:06:45.335" v="380" actId="14100"/>
        <pc:sldMkLst>
          <pc:docMk/>
          <pc:sldMk cId="0" sldId="258"/>
        </pc:sldMkLst>
        <pc:spChg chg="mod">
          <ac:chgData name="Michael Vincent" userId="3d79dba6eabd2814" providerId="LiveId" clId="{5408CF88-DAA3-4A73-AD93-2CA0CEA3ABF1}" dt="2026-09-28T16:02:18.641" v="0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Michael Vincent" userId="3d79dba6eabd2814" providerId="LiveId" clId="{5408CF88-DAA3-4A73-AD93-2CA0CEA3ABF1}" dt="2026-09-28T16:02:30.618" v="30" actId="313"/>
          <ac:spMkLst>
            <pc:docMk/>
            <pc:sldMk cId="0" sldId="258"/>
            <ac:spMk id="9" creationId="{00000000-0000-0000-0000-000000000000}"/>
          </ac:spMkLst>
        </pc:spChg>
        <pc:spChg chg="mod">
          <ac:chgData name="Michael Vincent" userId="3d79dba6eabd2814" providerId="LiveId" clId="{5408CF88-DAA3-4A73-AD93-2CA0CEA3ABF1}" dt="2026-09-28T16:02:43.145" v="70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ichael Vincent" userId="3d79dba6eabd2814" providerId="LiveId" clId="{5408CF88-DAA3-4A73-AD93-2CA0CEA3ABF1}" dt="2026-09-28T16:06:45.335" v="380" actId="14100"/>
          <ac:spMkLst>
            <pc:docMk/>
            <pc:sldMk cId="0" sldId="258"/>
            <ac:spMk id="12" creationId="{00000000-0000-0000-0000-000000000000}"/>
          </ac:spMkLst>
        </pc:spChg>
      </pc:sldChg>
      <pc:sldChg chg="modSp mod">
        <pc:chgData name="Michael Vincent" userId="3d79dba6eabd2814" providerId="LiveId" clId="{5408CF88-DAA3-4A73-AD93-2CA0CEA3ABF1}" dt="2026-09-28T16:07:29.373" v="389" actId="20577"/>
        <pc:sldMkLst>
          <pc:docMk/>
          <pc:sldMk cId="0" sldId="259"/>
        </pc:sldMkLst>
        <pc:spChg chg="mod">
          <ac:chgData name="Michael Vincent" userId="3d79dba6eabd2814" providerId="LiveId" clId="{5408CF88-DAA3-4A73-AD93-2CA0CEA3ABF1}" dt="2026-09-28T16:07:05.495" v="381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Michael Vincent" userId="3d79dba6eabd2814" providerId="LiveId" clId="{5408CF88-DAA3-4A73-AD93-2CA0CEA3ABF1}" dt="2026-09-28T16:07:29.373" v="389" actId="20577"/>
          <ac:spMkLst>
            <pc:docMk/>
            <pc:sldMk cId="0" sldId="259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_Beach Run(2)_168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530352"/>
            <a:ext cx="233172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20-MINUTE TRAINING 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234440"/>
            <a:ext cx="6766560" cy="1600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300" b="1" i="0">
                <a:solidFill>
                  <a:srgbClr val="F6F7F5"/>
                </a:solidFill>
                <a:latin typeface="Aptos"/>
              </a:rPr>
              <a:t>RESILIENCE IS
ROOM TO MANEUVER.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" y="2944368"/>
            <a:ext cx="621792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CDD1CF"/>
                </a:solidFill>
                <a:latin typeface="Aptos"/>
              </a:rPr>
              <a:t>A short introduction to Tactical Resilience and Adaptive Cognitive Maneuver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94944" y="3685032"/>
            <a:ext cx="1371600" cy="54864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94944" y="3913632"/>
            <a:ext cx="621792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F6F7F5"/>
                </a:solidFill>
                <a:latin typeface="Aptos"/>
              </a:rPr>
              <a:t>Notice change. Create options. Adapt with purpose.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6062472"/>
            <a:ext cx="804672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A9B1AC"/>
                </a:solidFill>
                <a:latin typeface="Aptos"/>
              </a:rPr>
              <a:t>Designed to supplement—not replace—UMAPIT, OSCAR, leader development, or professional care.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WHY THIS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Friction narrows the field.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664208"/>
            <a:ext cx="1060704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CDD1CF"/>
                </a:solidFill>
                <a:latin typeface="Aptos"/>
              </a:rPr>
              <a:t>Under pressure, the first danger is often not weakness. It is a shrinking set of perceived options.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14600"/>
            <a:ext cx="18288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A9B1AC"/>
                </a:solidFill>
                <a:latin typeface="Aptos"/>
              </a:rPr>
              <a:t>SURPRISE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450592"/>
            <a:ext cx="36576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596063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514600"/>
            <a:ext cx="18288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F6F7F5"/>
                </a:solidFill>
                <a:latin typeface="Aptos"/>
              </a:rPr>
              <a:t>ONE STORY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2450592"/>
            <a:ext cx="36576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596063"/>
                </a:solidFill>
                <a:latin typeface="Apto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2514600"/>
            <a:ext cx="201168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F6F7F5"/>
                </a:solidFill>
                <a:latin typeface="Aptos"/>
              </a:rPr>
              <a:t>ONE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450592"/>
            <a:ext cx="36576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596063"/>
                </a:solidFill>
                <a:latin typeface="Apto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2514600"/>
            <a:ext cx="201168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CDD1CF"/>
                </a:solidFill>
                <a:latin typeface="Aptos"/>
              </a:rPr>
              <a:t>LESS AGENCY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3246120"/>
            <a:ext cx="10607040" cy="2743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3566160"/>
            <a:ext cx="384048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CDD1CF"/>
                </a:solidFill>
                <a:latin typeface="Aptos"/>
              </a:rPr>
              <a:t>TRACM trains the counter-move: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160520"/>
            <a:ext cx="205740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VARIETY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53712"/>
            <a:ext cx="205740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50" b="0" i="0">
                <a:solidFill>
                  <a:srgbClr val="F6F7F5"/>
                </a:solidFill>
                <a:latin typeface="Aptos"/>
              </a:rPr>
              <a:t>see more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83280" y="4160520"/>
            <a:ext cx="205740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RAPIDITY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83280" y="4553712"/>
            <a:ext cx="205740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50" b="0" i="0">
                <a:solidFill>
                  <a:srgbClr val="F6F7F5"/>
                </a:solidFill>
                <a:latin typeface="Aptos"/>
              </a:rPr>
              <a:t>adjust sooner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35040" y="4160520"/>
            <a:ext cx="205740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HARMONY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4553712"/>
            <a:ext cx="205740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50" b="0" i="0">
                <a:solidFill>
                  <a:srgbClr val="F6F7F5"/>
                </a:solidFill>
                <a:latin typeface="Aptos"/>
              </a:rPr>
              <a:t>stay connected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86800" y="4160520"/>
            <a:ext cx="205740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INITIATIVE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0" y="4553712"/>
            <a:ext cx="205740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50" b="0" i="0">
                <a:solidFill>
                  <a:srgbClr val="F6F7F5"/>
                </a:solidFill>
                <a:latin typeface="Aptos"/>
              </a:rPr>
              <a:t>act with ownership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303520"/>
            <a:ext cx="10424160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>
                <a:solidFill>
                  <a:srgbClr val="F6F7F5"/>
                </a:solidFill>
                <a:latin typeface="Aptos"/>
              </a:rPr>
              <a:t>Moral authority creates the trust that lets these qualities emerge under pressure.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_Coaching(2)_148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0"/>
            <a:ext cx="524225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DOCTRINE OF RESILIENCE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From endurance to adaptation.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331720"/>
            <a:ext cx="97815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A9B1AC"/>
                </a:solidFill>
                <a:latin typeface="Aptos"/>
              </a:rPr>
              <a:t>Old question</a:t>
            </a:r>
            <a:r>
              <a:rPr lang="en-US" sz="1200" b="1" i="0" dirty="0">
                <a:solidFill>
                  <a:srgbClr val="A9B1AC"/>
                </a:solidFill>
                <a:latin typeface="Aptos"/>
              </a:rPr>
              <a:t>s</a:t>
            </a:r>
            <a:endParaRPr sz="1200" b="1" i="0" dirty="0">
              <a:solidFill>
                <a:srgbClr val="A9B1A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" y="2697480"/>
            <a:ext cx="6030497" cy="33855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00" b="1" i="0" dirty="0">
                <a:solidFill>
                  <a:srgbClr val="CDD1CF"/>
                </a:solidFill>
                <a:latin typeface="Aptos"/>
              </a:rPr>
              <a:t>“How do I endure this?”</a:t>
            </a:r>
            <a:r>
              <a:rPr lang="en-US" sz="2200" b="1" i="0" dirty="0">
                <a:solidFill>
                  <a:srgbClr val="CDD1CF"/>
                </a:solidFill>
                <a:latin typeface="Aptos"/>
              </a:rPr>
              <a:t>        “Can I handle this?”</a:t>
            </a:r>
            <a:endParaRPr sz="2200" b="1" i="0" dirty="0">
              <a:solidFill>
                <a:srgbClr val="CDD1C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3456432"/>
            <a:ext cx="20116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9B1AC"/>
                </a:solidFill>
                <a:latin typeface="Aptos"/>
              </a:rPr>
              <a:t>TRACM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822191"/>
            <a:ext cx="8420190" cy="3539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2300" b="1" i="0" dirty="0">
                <a:solidFill>
                  <a:srgbClr val="F6F7F5"/>
                </a:solidFill>
                <a:latin typeface="Aptos"/>
              </a:rPr>
              <a:t>“What can I do now?”           </a:t>
            </a:r>
            <a:r>
              <a:rPr sz="2300" b="1" i="0" dirty="0">
                <a:solidFill>
                  <a:srgbClr val="F6F7F5"/>
                </a:solidFill>
                <a:latin typeface="Aptos"/>
              </a:rPr>
              <a:t>“How do I retain room to maneuver?”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19" y="4645152"/>
            <a:ext cx="10488415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  <a:latin typeface="Aptos"/>
              </a:rPr>
              <a:t>Resilience is the ability to adapt so that conditions are better suited to achieve your desired result when confronted with adversity.</a:t>
            </a:r>
          </a:p>
          <a:p>
            <a:pPr algn="l"/>
            <a:endParaRPr lang="en-US" sz="2000" b="0" i="0" dirty="0">
              <a:solidFill>
                <a:srgbClr val="FFC000"/>
              </a:solidFill>
              <a:latin typeface="Aptos"/>
            </a:endParaRPr>
          </a:p>
          <a:p>
            <a:pPr algn="l"/>
            <a:r>
              <a:rPr lang="en-US" sz="2000" dirty="0">
                <a:solidFill>
                  <a:srgbClr val="FFC000"/>
                </a:solidFill>
                <a:latin typeface="Aptos"/>
              </a:rPr>
              <a:t>It </a:t>
            </a:r>
            <a:r>
              <a:rPr sz="2000" b="0" i="0" dirty="0">
                <a:solidFill>
                  <a:srgbClr val="FFC000"/>
                </a:solidFill>
                <a:latin typeface="Aptos"/>
              </a:rPr>
              <a:t>is the practiced ability to recognize </a:t>
            </a:r>
            <a:r>
              <a:rPr lang="en-US" sz="2000" b="0" i="0" dirty="0">
                <a:solidFill>
                  <a:srgbClr val="FFC000"/>
                </a:solidFill>
                <a:latin typeface="Aptos"/>
              </a:rPr>
              <a:t>stress</a:t>
            </a:r>
            <a:r>
              <a:rPr lang="en-US" sz="2000" dirty="0">
                <a:solidFill>
                  <a:srgbClr val="FFC000"/>
                </a:solidFill>
                <a:latin typeface="Aptos"/>
              </a:rPr>
              <a:t> for what it is</a:t>
            </a:r>
            <a:r>
              <a:rPr sz="2000" b="0" i="0" dirty="0">
                <a:solidFill>
                  <a:srgbClr val="FFC000"/>
                </a:solidFill>
                <a:latin typeface="Aptos"/>
              </a:rPr>
              <a:t>, preserve </a:t>
            </a:r>
            <a:r>
              <a:rPr lang="en-US" sz="2000" b="0" i="0" dirty="0">
                <a:solidFill>
                  <a:srgbClr val="FFC000"/>
                </a:solidFill>
                <a:latin typeface="Aptos"/>
              </a:rPr>
              <a:t>your </a:t>
            </a:r>
            <a:r>
              <a:rPr sz="2000" b="0" i="0" dirty="0">
                <a:solidFill>
                  <a:srgbClr val="FFC000"/>
                </a:solidFill>
                <a:latin typeface="Aptos"/>
              </a:rPr>
              <a:t>options, remain connected, and make a useful adjustment before agency collapses.</a:t>
            </a:r>
            <a:endParaRPr lang="en-US" sz="2000" b="0" i="0" dirty="0">
              <a:solidFill>
                <a:srgbClr val="FFC000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THE ADAPTIVE QUALITIES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Four ways to regain maneuver space.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2331720"/>
            <a:ext cx="4800600" cy="1298448"/>
          </a:xfrm>
          <a:prstGeom prst="roundRect">
            <a:avLst/>
          </a:prstGeom>
          <a:solidFill>
            <a:srgbClr val="0F1210"/>
          </a:solidFill>
          <a:ln w="1524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532888"/>
            <a:ext cx="21945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34A27"/>
                </a:solidFill>
                <a:latin typeface="Aptos"/>
              </a:rPr>
              <a:t>VARIETY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98648"/>
            <a:ext cx="4297680" cy="5303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20" b="0" i="0">
                <a:solidFill>
                  <a:srgbClr val="CDD1CF"/>
                </a:solidFill>
                <a:latin typeface="Aptos"/>
              </a:rPr>
              <a:t>Generate more than one interpretation, option, or response.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331720"/>
            <a:ext cx="4800600" cy="1298448"/>
          </a:xfrm>
          <a:prstGeom prst="roundRect">
            <a:avLst/>
          </a:prstGeom>
          <a:solidFill>
            <a:srgbClr val="0F1210"/>
          </a:solidFill>
          <a:ln w="1524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2532888"/>
            <a:ext cx="21945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34A27"/>
                </a:solidFill>
                <a:latin typeface="Aptos"/>
              </a:rPr>
              <a:t>RAPIDITY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898648"/>
            <a:ext cx="3880871" cy="3754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20" b="0" i="0" dirty="0">
                <a:solidFill>
                  <a:srgbClr val="CDD1CF"/>
                </a:solidFill>
                <a:latin typeface="Aptos"/>
              </a:rPr>
              <a:t>Move from recognition to useful action before uncertainty </a:t>
            </a:r>
            <a:endParaRPr lang="en-US" sz="1220" b="0" i="0" dirty="0">
              <a:solidFill>
                <a:srgbClr val="CDD1CF"/>
              </a:solidFill>
              <a:latin typeface="Aptos"/>
            </a:endParaRPr>
          </a:p>
          <a:p>
            <a:pPr algn="l"/>
            <a:r>
              <a:rPr sz="1220" b="0" i="0" dirty="0">
                <a:solidFill>
                  <a:srgbClr val="CDD1CF"/>
                </a:solidFill>
                <a:latin typeface="Aptos"/>
              </a:rPr>
              <a:t>becomes paralysis.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160520"/>
            <a:ext cx="4800600" cy="1298448"/>
          </a:xfrm>
          <a:prstGeom prst="roundRect">
            <a:avLst/>
          </a:prstGeom>
          <a:solidFill>
            <a:srgbClr val="0F1210"/>
          </a:solidFill>
          <a:ln w="1524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4361688"/>
            <a:ext cx="21945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34A27"/>
                </a:solidFill>
                <a:latin typeface="Aptos"/>
              </a:rPr>
              <a:t>HARMONY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727448"/>
            <a:ext cx="4297680" cy="5303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20" b="0" i="0">
                <a:solidFill>
                  <a:srgbClr val="CDD1CF"/>
                </a:solidFill>
                <a:latin typeface="Aptos"/>
              </a:rPr>
              <a:t>Keep people, purpose, strengths, resources, and reality connected.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4160520"/>
            <a:ext cx="4800600" cy="1298448"/>
          </a:xfrm>
          <a:prstGeom prst="roundRect">
            <a:avLst/>
          </a:prstGeom>
          <a:solidFill>
            <a:srgbClr val="0F1210"/>
          </a:solidFill>
          <a:ln w="1524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46520" y="4361688"/>
            <a:ext cx="219456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134A27"/>
                </a:solidFill>
                <a:latin typeface="Aptos"/>
              </a:rPr>
              <a:t>INITIATIVE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4727448"/>
            <a:ext cx="4297680" cy="5303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20" b="0" i="0">
                <a:solidFill>
                  <a:srgbClr val="CDD1CF"/>
                </a:solidFill>
                <a:latin typeface="Aptos"/>
              </a:rPr>
              <a:t>Act with ownership inside shared purpose and intent.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19252" y="5806440"/>
            <a:ext cx="212301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1200" b="1" i="0" dirty="0">
                <a:solidFill>
                  <a:srgbClr val="A9B1AC"/>
                </a:solidFill>
                <a:latin typeface="Aptos"/>
              </a:rPr>
              <a:t>THROUGH </a:t>
            </a:r>
            <a:r>
              <a:rPr sz="1200" b="1" i="0" dirty="0">
                <a:solidFill>
                  <a:srgbClr val="A9B1AC"/>
                </a:solidFill>
                <a:latin typeface="Aptos"/>
              </a:rPr>
              <a:t>MORAL AUTHORITY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94760" y="6099048"/>
            <a:ext cx="457200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 i="0">
                <a:solidFill>
                  <a:srgbClr val="F6F7F5"/>
                </a:solidFill>
                <a:latin typeface="Aptos"/>
              </a:rPr>
              <a:t>Trust makes adaptation safer.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_HST Arty(2)_52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548640"/>
            <a:ext cx="224028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BUDDY DRILL // 3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143000"/>
            <a:ext cx="713232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WHEN THE PLAN BREAKS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01952"/>
            <a:ext cx="6675120" cy="5943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CDD1CF"/>
                </a:solidFill>
                <a:latin typeface="Aptos"/>
              </a:rPr>
              <a:t>Think of a recent moment when something changed and your first plan stopped working.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43200"/>
            <a:ext cx="6858000" cy="3474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F6F7F5"/>
                </a:solidFill>
                <a:latin typeface="Aptos"/>
              </a:rPr>
              <a:t>1  What surprised you?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310128"/>
            <a:ext cx="6858000" cy="3474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6F7F5"/>
                </a:solidFill>
                <a:latin typeface="Aptos"/>
              </a:rPr>
              <a:t>2  What story did you immediately tell yourself?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877056"/>
            <a:ext cx="6858000" cy="3474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6F7F5"/>
                </a:solidFill>
                <a:latin typeface="Aptos"/>
              </a:rPr>
              <a:t>3  What were two other possible explanations or actions?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443984"/>
            <a:ext cx="6858000" cy="3474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6F7F5"/>
                </a:solidFill>
                <a:latin typeface="Aptos"/>
              </a:rPr>
              <a:t>4  Who or what could have helped you see more clearly?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010912"/>
            <a:ext cx="6858000" cy="34747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6F7F5"/>
                </a:solidFill>
                <a:latin typeface="Aptos"/>
              </a:rPr>
              <a:t>5  What would you do sooner next time?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5440680"/>
            <a:ext cx="3383280" cy="6400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6F7F5"/>
                </a:solidFill>
                <a:latin typeface="Aptos"/>
              </a:rPr>
              <a:t>PAIR UP. 90 seconds each. Listen—don’t solve.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A LEADER'S ROLE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Coach the Marine to think—not just comply.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_crop_Promotion_518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148840"/>
            <a:ext cx="4572000" cy="3520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806440" y="2212848"/>
            <a:ext cx="12344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ASK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9480" y="2240279"/>
            <a:ext cx="39319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>
                <a:solidFill>
                  <a:srgbClr val="F6F7F5"/>
                </a:solidFill>
                <a:latin typeface="Aptos"/>
              </a:rPr>
              <a:t>Start with curiosity.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06440" y="2880360"/>
            <a:ext cx="12344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LISTEN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69480" y="2907791"/>
            <a:ext cx="39319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>
                <a:solidFill>
                  <a:srgbClr val="F6F7F5"/>
                </a:solidFill>
                <a:latin typeface="Aptos"/>
              </a:rPr>
              <a:t>Hear facts, energy, contradictions.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06440" y="3547872"/>
            <a:ext cx="12344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3575303"/>
            <a:ext cx="39319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>
                <a:solidFill>
                  <a:srgbClr val="F6F7F5"/>
                </a:solidFill>
                <a:latin typeface="Aptos"/>
              </a:rPr>
              <a:t>Create more than one option.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06440" y="4215383"/>
            <a:ext cx="12344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ALIGN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9480" y="4242816"/>
            <a:ext cx="39319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>
                <a:solidFill>
                  <a:srgbClr val="F6F7F5"/>
                </a:solidFill>
                <a:latin typeface="Aptos"/>
              </a:rPr>
              <a:t>Reconnect mission, values, strengths.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06440" y="4882896"/>
            <a:ext cx="12344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4910328"/>
            <a:ext cx="3931920" cy="2926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>
                <a:solidFill>
                  <a:srgbClr val="F6F7F5"/>
                </a:solidFill>
                <a:latin typeface="Aptos"/>
              </a:rPr>
              <a:t>Return ownership of the next move.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06440" y="5715000"/>
            <a:ext cx="521208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CDD1CF"/>
                </a:solidFill>
                <a:latin typeface="Aptos"/>
              </a:rPr>
              <a:t>The conversation itself either builds—or spends—moral authority.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LEADER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Questions that create room to maneuver.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2240280"/>
            <a:ext cx="242316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VARIETY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788920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4944" y="2898648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else could be true?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685031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4944" y="3794759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Give me three ways forward.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581144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4944" y="4690872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Whose perspective are we missing?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2240280"/>
            <a:ext cx="242316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RAPIDITY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9000" y="2788920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75304" y="2898648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changed?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29000" y="3685031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575304" y="3794759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matters now?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29000" y="4581144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575304" y="4690872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is the smallest useful move?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240280"/>
            <a:ext cx="242316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HARMONY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2788920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55664" y="2898648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Who do you need?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685031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55664" y="3794759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strength can you lean on?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581144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55664" y="4690872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does the team need from you?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89720" y="2240280"/>
            <a:ext cx="242316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INITIATIVE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89720" y="2788920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336024" y="2898648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part belongs to you?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89720" y="3685031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336024" y="3794759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can you influence?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189720" y="4581144"/>
            <a:ext cx="2423160" cy="713232"/>
          </a:xfrm>
          <a:prstGeom prst="roundRect">
            <a:avLst/>
          </a:prstGeom>
          <a:solidFill>
            <a:srgbClr val="111412"/>
          </a:solidFill>
          <a:ln w="10160">
            <a:solidFill>
              <a:srgbClr val="5960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336024" y="4690872"/>
            <a:ext cx="2130552" cy="49377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30" b="1" i="0">
                <a:solidFill>
                  <a:srgbClr val="CDD1CF"/>
                </a:solidFill>
                <a:latin typeface="Aptos"/>
              </a:rPr>
              <a:t>What will you do next?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" y="5961888"/>
            <a:ext cx="1014984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700" b="1" i="0">
                <a:solidFill>
                  <a:srgbClr val="F6F7F5"/>
                </a:solidFill>
                <a:latin typeface="Aptos"/>
              </a:rPr>
              <a:t>Better questions widen the field before the leader narrows it with an answer.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_Feedback(1)_77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502920"/>
            <a:ext cx="233172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TABLE EXERCISE // 5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97280"/>
            <a:ext cx="6583680" cy="5486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>
                <a:solidFill>
                  <a:srgbClr val="F6F7F5"/>
                </a:solidFill>
                <a:latin typeface="Aptos"/>
              </a:rPr>
              <a:t>PLAY THE NEXT MOVE.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783080"/>
            <a:ext cx="475488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CDD1CF"/>
                </a:solidFill>
                <a:latin typeface="Aptos"/>
              </a:rPr>
              <a:t>Use one TRACM scenario card.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READ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Situation only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60320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670048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79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GENERATE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0048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3 options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34840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44568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DECIDE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Commit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INJECT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New information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83879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93607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ADAPT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93607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Change if needed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058400" y="2788920"/>
            <a:ext cx="1691640" cy="1325880"/>
          </a:xfrm>
          <a:prstGeom prst="roundRect">
            <a:avLst/>
          </a:prstGeom>
          <a:solidFill>
            <a:srgbClr val="0D110E"/>
          </a:solidFill>
          <a:ln w="10160">
            <a:solidFill>
              <a:srgbClr val="CDD1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168128" y="2880360"/>
            <a:ext cx="274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134A27"/>
                </a:solidFill>
                <a:latin typeface="Aptos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95560" y="3218688"/>
            <a:ext cx="141732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6F7F5"/>
                </a:solidFill>
                <a:latin typeface="Aptos"/>
              </a:rPr>
              <a:t>AAR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68128" y="3611880"/>
            <a:ext cx="1472184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CDD1CF"/>
                </a:solidFill>
                <a:latin typeface="Aptos"/>
              </a:rPr>
              <a:t>What changed?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828032"/>
            <a:ext cx="621792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F6F7F5"/>
                </a:solidFill>
                <a:latin typeface="Aptos"/>
              </a:rPr>
              <a:t>Standard: change your mind for a good reason.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358384"/>
            <a:ext cx="7955279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CDD1CF"/>
                </a:solidFill>
                <a:latin typeface="Aptos"/>
              </a:rPr>
              <a:t>The objective is not the 'right answer.' It is better judgment under changing conditions.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SHAPE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What leaders do before, during, and after friction.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41148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134A27"/>
                </a:solidFill>
                <a:latin typeface="Aptos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2258568"/>
            <a:ext cx="13258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6F7F5"/>
                </a:solidFill>
                <a:latin typeface="Aptos"/>
              </a:rPr>
              <a:t>SHAPE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80360" y="2249424"/>
            <a:ext cx="8138160" cy="4389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0" b="0" i="0">
                <a:solidFill>
                  <a:srgbClr val="CDD1CF"/>
                </a:solidFill>
                <a:latin typeface="Aptos"/>
              </a:rPr>
              <a:t>Build trust, skill, shared understanding, and room for honest questions.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752344"/>
            <a:ext cx="10515600" cy="13716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971800"/>
            <a:ext cx="41148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134A27"/>
                </a:solidFill>
                <a:latin typeface="Aptos"/>
              </a:rPr>
              <a:t>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990088"/>
            <a:ext cx="13258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6F7F5"/>
                </a:solidFill>
                <a:latin typeface="Aptos"/>
              </a:rPr>
              <a:t>HEAR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2980944"/>
            <a:ext cx="8138160" cy="4389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0" b="0" i="0">
                <a:solidFill>
                  <a:srgbClr val="CDD1CF"/>
                </a:solidFill>
                <a:latin typeface="Aptos"/>
              </a:rPr>
              <a:t>Seek weak signals, dissent, rising load, and hidden expertise.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483864"/>
            <a:ext cx="10515600" cy="13716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703320"/>
            <a:ext cx="41148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134A27"/>
                </a:solidFill>
                <a:latin typeface="Aptos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721607"/>
            <a:ext cx="13258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6F7F5"/>
                </a:solidFill>
                <a:latin typeface="Aptos"/>
              </a:rPr>
              <a:t>ADAPT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0360" y="3712463"/>
            <a:ext cx="8138160" cy="4389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0" b="0" i="0">
                <a:solidFill>
                  <a:srgbClr val="CDD1CF"/>
                </a:solidFill>
                <a:latin typeface="Aptos"/>
              </a:rPr>
              <a:t>Change plan, pace, roles, support, or method as conditions change.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215383"/>
            <a:ext cx="10515600" cy="13716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4434840"/>
            <a:ext cx="41148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134A27"/>
                </a:solidFill>
                <a:latin typeface="Aptos"/>
              </a:rPr>
              <a:t>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453127"/>
            <a:ext cx="13258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6F7F5"/>
                </a:solidFill>
                <a:latin typeface="Aptos"/>
              </a:rPr>
              <a:t>PROTECT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80360" y="4443983"/>
            <a:ext cx="8138160" cy="4389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0" b="0" i="0">
                <a:solidFill>
                  <a:srgbClr val="CDD1CF"/>
                </a:solidFill>
                <a:latin typeface="Aptos"/>
              </a:rPr>
              <a:t>Reduce avoidable harm and connect real risk with qualified support.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4946904"/>
            <a:ext cx="10515600" cy="13716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5166359"/>
            <a:ext cx="41148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>
                <a:solidFill>
                  <a:srgbClr val="134A27"/>
                </a:solidFill>
                <a:latin typeface="Aptos"/>
              </a:rPr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5184647"/>
            <a:ext cx="132588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6F7F5"/>
                </a:solidFill>
                <a:latin typeface="Aptos"/>
              </a:rPr>
              <a:t>ENERGIZE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80360" y="5175503"/>
            <a:ext cx="8138160" cy="43891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0" b="0" i="0">
                <a:solidFill>
                  <a:srgbClr val="CDD1CF"/>
                </a:solidFill>
                <a:latin typeface="Aptos"/>
              </a:rPr>
              <a:t>Restore capacity through purpose, strengths, rest, connection, and participation.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" y="5678423"/>
            <a:ext cx="10515600" cy="13716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749039" y="5989320"/>
            <a:ext cx="475488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i="0">
                <a:solidFill>
                  <a:srgbClr val="F6F7F5"/>
                </a:solidFill>
                <a:latin typeface="Aptos"/>
              </a:rPr>
              <a:t>ENERGIZE is continuous—not a final step.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FEEDBACK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Resilience grows through repetitions—not slogans.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_crop_Coaching(2)_12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965960"/>
            <a:ext cx="4389120" cy="34747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2331720"/>
            <a:ext cx="22860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A9B1AC"/>
                </a:solidFill>
                <a:latin typeface="Aptos"/>
              </a:rPr>
              <a:t>After action: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228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34A27"/>
                </a:solidFill>
                <a:latin typeface="Apto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743200"/>
            <a:ext cx="530352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6F7F5"/>
                </a:solidFill>
                <a:latin typeface="Aptos"/>
              </a:rPr>
              <a:t>What did we notice—and miss?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91840"/>
            <a:ext cx="228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34A27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3291840"/>
            <a:ext cx="530352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6F7F5"/>
                </a:solidFill>
                <a:latin typeface="Aptos"/>
              </a:rPr>
              <a:t>What assumption drove the first move?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840480"/>
            <a:ext cx="228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34A27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" y="3840480"/>
            <a:ext cx="530352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6F7F5"/>
                </a:solidFill>
                <a:latin typeface="Aptos"/>
              </a:rPr>
              <a:t>What new information changed the picture?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389120"/>
            <a:ext cx="228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34A27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" y="4389120"/>
            <a:ext cx="530352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6F7F5"/>
                </a:solidFill>
                <a:latin typeface="Aptos"/>
              </a:rPr>
              <a:t>Where did we preserve or lose agency?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937759"/>
            <a:ext cx="228600" cy="2743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134A27"/>
                </a:solidFill>
                <a:latin typeface="Aptos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8992" y="4937759"/>
            <a:ext cx="530352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F6F7F5"/>
                </a:solidFill>
                <a:latin typeface="Aptos"/>
              </a:rPr>
              <a:t>What will we rehearse next?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577840"/>
            <a:ext cx="5669280" cy="3657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CDD1CF"/>
                </a:solidFill>
                <a:latin typeface="Aptos"/>
              </a:rPr>
              <a:t>FEEDBACK → UPDATE → REPEAT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crop_Beach Run(2)_52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566928"/>
            <a:ext cx="621792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9B1AC"/>
                </a:solidFill>
                <a:latin typeface="Aptos"/>
              </a:rPr>
              <a:t>THE FUTURE OF RESILIENCE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261872"/>
            <a:ext cx="6400800" cy="11887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100" b="1" i="0">
                <a:solidFill>
                  <a:srgbClr val="F6F7F5"/>
                </a:solidFill>
                <a:latin typeface="Aptos"/>
              </a:rPr>
              <a:t>Practice adaptation
before the bad day.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97480"/>
            <a:ext cx="1371600" cy="54864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3063240"/>
            <a:ext cx="4754880" cy="38404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CDD1CF"/>
                </a:solidFill>
                <a:latin typeface="Aptos"/>
              </a:rPr>
              <a:t>Not another annual brief.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3566160"/>
            <a:ext cx="475488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A9B1AC"/>
                </a:solidFill>
                <a:latin typeface="Aptos"/>
              </a:rPr>
              <a:t>A repeatable training habit: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041648"/>
            <a:ext cx="9875520" cy="4114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F6F7F5"/>
                </a:solidFill>
                <a:latin typeface="Aptos"/>
              </a:rPr>
              <a:t>SCENARIOS  •  LEADER QUESTIONS  •  REHEARSALS  •  FEEDBACK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4754880"/>
            <a:ext cx="8046720" cy="6400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>
                <a:solidFill>
                  <a:srgbClr val="CDD1CF"/>
                </a:solidFill>
                <a:latin typeface="Aptos"/>
              </a:rPr>
              <a:t>TRACM gives Marines a language and a practice for retaining room to maneuver when friction arrives.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23560"/>
            <a:ext cx="155448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VARIETY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59152" y="5623560"/>
            <a:ext cx="155448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RAPIDITY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59936" y="5623560"/>
            <a:ext cx="155448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HARMONY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60720" y="5623560"/>
            <a:ext cx="1691640" cy="310896"/>
          </a:xfrm>
          <a:prstGeom prst="round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6F7F5"/>
                </a:solidFill>
                <a:latin typeface="Aptos"/>
              </a:rPr>
              <a:t>INITIATIVE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TACTICAL RESILIENCE &amp; ADAPTIVE COGNITIVE MANEUVER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709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438912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00" b="1" i="0">
                <a:solidFill>
                  <a:srgbClr val="A9B1AC"/>
                </a:solidFill>
                <a:latin typeface="Aptos"/>
              </a:rPr>
              <a:t>FACILITATOR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>
                <a:solidFill>
                  <a:srgbClr val="F6F7F5"/>
                </a:solidFill>
                <a:latin typeface="Aptos"/>
              </a:rPr>
              <a:t>20-minute run of show.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81328"/>
            <a:ext cx="1234440" cy="50292"/>
          </a:xfrm>
          <a:prstGeom prst="rect">
            <a:avLst/>
          </a:prstGeom>
          <a:solidFill>
            <a:srgbClr val="134A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664208"/>
            <a:ext cx="1060704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CDD1CF"/>
                </a:solidFill>
                <a:latin typeface="Aptos"/>
              </a:rPr>
              <a:t>Use this slide as the instructor's quick reference; hide it when presenting if desired.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0:00–2:00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286000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OPEN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2286000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Slides 1–2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286000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Friction narrows options. TRACM trains room to maneuver.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2670048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852928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2:00–5:00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2852928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TEACH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2852928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Slides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852928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Define adaptation + Variety, Rapidity, Harmony, Initiative.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3236976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419856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5:00–8:00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419856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BUDDY DRILL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419856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 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3419856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90 seconds each; listen, do not solve.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3803904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3986784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8:00–11:00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57400" y="3986784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COACH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0440" y="3986784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Slides 6–7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3986784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Introduce leader questions and moral authority.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" y="4370832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4553712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11:00–16:00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57400" y="4553712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SCENARIO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20440" y="4553712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 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0" y="4553712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Use a TRACM scenario card; reveal injects sequentially.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20" y="4937760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31520" y="5120640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16:00–19:00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57400" y="5120640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SHAPE + AAR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20440" y="5120640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Slides 9–10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54880" y="5120640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Connect leader behavior to feedback and repetition.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" y="5504688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31520" y="5687568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134A27"/>
                </a:solidFill>
                <a:latin typeface="Aptos"/>
              </a:rPr>
              <a:t>19:00–20:00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057400" y="5687568"/>
            <a:ext cx="146304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F6F7F5"/>
                </a:solidFill>
                <a:latin typeface="Aptos"/>
              </a:rPr>
              <a:t>CLOSE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20440" y="5687568"/>
            <a:ext cx="128016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>
                <a:solidFill>
                  <a:srgbClr val="A9B1AC"/>
                </a:solidFill>
                <a:latin typeface="Aptos"/>
              </a:rPr>
              <a:t>Slide 11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754880" y="5687568"/>
            <a:ext cx="6400800" cy="32918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30" b="0" i="0">
                <a:solidFill>
                  <a:srgbClr val="CDD1CF"/>
                </a:solidFill>
                <a:latin typeface="Aptos"/>
              </a:rPr>
              <a:t>Practice adaptation before the bad day.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" y="6071616"/>
            <a:ext cx="10515600" cy="10972"/>
          </a:xfrm>
          <a:prstGeom prst="rect">
            <a:avLst/>
          </a:prstGeom>
          <a:solidFill>
            <a:srgbClr val="5960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31520" y="6172200"/>
            <a:ext cx="10607040" cy="38404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A9B1AC"/>
                </a:solidFill>
                <a:latin typeface="Aptos"/>
              </a:rPr>
              <a:t>Safety note: this is leadership and judgment training, not diagnosis or treatment. Real safety concerns require appropriate command/emergency and qualified support pathways.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" y="6510528"/>
            <a:ext cx="9875520" cy="1645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750" b="1" i="0">
                <a:solidFill>
                  <a:srgbClr val="A9B1AC"/>
                </a:solidFill>
                <a:latin typeface="Aptos"/>
              </a:rPr>
              <a:t>TRACM // FACILITATOR REFERENCE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72800" y="6464808"/>
            <a:ext cx="54864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800" b="1" i="0">
                <a:solidFill>
                  <a:srgbClr val="A9B1AC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1037</Words>
  <Application>Microsoft Office PowerPoint</Application>
  <PresentationFormat>Widescreen</PresentationFormat>
  <Paragraphs>209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TRACM: Resilience Is Room to Maneuver</dc:title>
  <dc:subject>20-minute Marine Corps resilience and adaptive decision-making training module</dc:subject>
  <dc:creator>TRACM</dc:creator>
  <cp:keywords/>
  <dc:description>Unofficial training concept designed to supplement existing Marine Corps resilience and prevention training.</dc:description>
  <cp:lastModifiedBy>Michael Vincent</cp:lastModifiedBy>
  <cp:revision>1</cp:revision>
  <dcterms:created xsi:type="dcterms:W3CDTF">2013-01-27T09:14:16Z</dcterms:created>
  <dcterms:modified xsi:type="dcterms:W3CDTF">2026-09-28T16:07:39Z</dcterms:modified>
  <cp:category/>
</cp:coreProperties>
</file>